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42235B-37AF-4DD5-BA61-7C5B1940F86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4288A3-32AB-4F02-8FB9-0047DE64D142}">
      <dgm:prSet/>
      <dgm:spPr/>
      <dgm:t>
        <a:bodyPr/>
        <a:lstStyle/>
        <a:p>
          <a:pPr>
            <a:defRPr cap="all"/>
          </a:pPr>
          <a:r>
            <a:rPr lang="en-US" baseline="0"/>
            <a:t>Are invoice delays different by transportation mode?</a:t>
          </a:r>
          <a:endParaRPr lang="en-US"/>
        </a:p>
      </dgm:t>
    </dgm:pt>
    <dgm:pt modelId="{3FB49D28-6773-4ECF-A9F8-80529E162098}" type="parTrans" cxnId="{C7A906E1-DDA1-4E37-B279-D692947DEF6E}">
      <dgm:prSet/>
      <dgm:spPr/>
      <dgm:t>
        <a:bodyPr/>
        <a:lstStyle/>
        <a:p>
          <a:endParaRPr lang="en-US"/>
        </a:p>
      </dgm:t>
    </dgm:pt>
    <dgm:pt modelId="{8259A049-17D9-4527-B9D2-E7136A9AFBFB}" type="sibTrans" cxnId="{C7A906E1-DDA1-4E37-B279-D692947DEF6E}">
      <dgm:prSet/>
      <dgm:spPr/>
      <dgm:t>
        <a:bodyPr/>
        <a:lstStyle/>
        <a:p>
          <a:endParaRPr lang="en-US"/>
        </a:p>
      </dgm:t>
    </dgm:pt>
    <dgm:pt modelId="{88D37E26-3B1E-4C7C-9185-B16D29ADB46B}">
      <dgm:prSet/>
      <dgm:spPr/>
      <dgm:t>
        <a:bodyPr/>
        <a:lstStyle/>
        <a:p>
          <a:pPr>
            <a:defRPr cap="all"/>
          </a:pPr>
          <a:r>
            <a:rPr lang="en-US" baseline="0"/>
            <a:t>Do invoice amounts show trend/seasonality for forecasting?</a:t>
          </a:r>
          <a:endParaRPr lang="en-US"/>
        </a:p>
      </dgm:t>
    </dgm:pt>
    <dgm:pt modelId="{148858F7-1248-4043-8A96-06BC61781550}" type="parTrans" cxnId="{73CB027A-1440-406D-8455-D5642C25923E}">
      <dgm:prSet/>
      <dgm:spPr/>
      <dgm:t>
        <a:bodyPr/>
        <a:lstStyle/>
        <a:p>
          <a:endParaRPr lang="en-US"/>
        </a:p>
      </dgm:t>
    </dgm:pt>
    <dgm:pt modelId="{58FDABC7-453B-469E-A9E5-20132A90D037}" type="sibTrans" cxnId="{73CB027A-1440-406D-8455-D5642C25923E}">
      <dgm:prSet/>
      <dgm:spPr/>
      <dgm:t>
        <a:bodyPr/>
        <a:lstStyle/>
        <a:p>
          <a:endParaRPr lang="en-US"/>
        </a:p>
      </dgm:t>
    </dgm:pt>
    <dgm:pt modelId="{BE5423CF-FEF3-4548-B5C6-A9A383F4395D}">
      <dgm:prSet/>
      <dgm:spPr/>
      <dgm:t>
        <a:bodyPr/>
        <a:lstStyle/>
        <a:p>
          <a:pPr>
            <a:defRPr cap="all"/>
          </a:pPr>
          <a:r>
            <a:rPr lang="en-US" baseline="0"/>
            <a:t>What rules stabilize accruals and monthly expectations?</a:t>
          </a:r>
          <a:endParaRPr lang="en-US"/>
        </a:p>
      </dgm:t>
    </dgm:pt>
    <dgm:pt modelId="{BD9A8A09-32E8-4986-8B69-5074218DBCC3}" type="parTrans" cxnId="{4053F8CB-D42E-4201-AFC0-FB59DB627D02}">
      <dgm:prSet/>
      <dgm:spPr/>
      <dgm:t>
        <a:bodyPr/>
        <a:lstStyle/>
        <a:p>
          <a:endParaRPr lang="en-US"/>
        </a:p>
      </dgm:t>
    </dgm:pt>
    <dgm:pt modelId="{34FD0176-287D-4393-9B5B-F51941CE0911}" type="sibTrans" cxnId="{4053F8CB-D42E-4201-AFC0-FB59DB627D02}">
      <dgm:prSet/>
      <dgm:spPr/>
      <dgm:t>
        <a:bodyPr/>
        <a:lstStyle/>
        <a:p>
          <a:endParaRPr lang="en-US"/>
        </a:p>
      </dgm:t>
    </dgm:pt>
    <dgm:pt modelId="{4EDA0770-5EA1-4D53-9A2C-4C2BCA636C49}" type="pres">
      <dgm:prSet presAssocID="{F942235B-37AF-4DD5-BA61-7C5B1940F864}" presName="root" presStyleCnt="0">
        <dgm:presLayoutVars>
          <dgm:dir/>
          <dgm:resizeHandles val="exact"/>
        </dgm:presLayoutVars>
      </dgm:prSet>
      <dgm:spPr/>
    </dgm:pt>
    <dgm:pt modelId="{A4C17606-B3CA-4F73-9597-AE5AD8821F1C}" type="pres">
      <dgm:prSet presAssocID="{7B4288A3-32AB-4F02-8FB9-0047DE64D142}" presName="compNode" presStyleCnt="0"/>
      <dgm:spPr/>
    </dgm:pt>
    <dgm:pt modelId="{AC89063A-4BB0-457E-B85F-3280061ECC23}" type="pres">
      <dgm:prSet presAssocID="{7B4288A3-32AB-4F02-8FB9-0047DE64D14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B2F9DB5-C28C-4D46-BFC6-43FF5FFA5FA8}" type="pres">
      <dgm:prSet presAssocID="{7B4288A3-32AB-4F02-8FB9-0047DE64D1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5C90D83-A1FF-41CF-A91D-72018E268605}" type="pres">
      <dgm:prSet presAssocID="{7B4288A3-32AB-4F02-8FB9-0047DE64D142}" presName="spaceRect" presStyleCnt="0"/>
      <dgm:spPr/>
    </dgm:pt>
    <dgm:pt modelId="{EF545FDF-AC28-4CD3-8256-9C9FA4D2D4BB}" type="pres">
      <dgm:prSet presAssocID="{7B4288A3-32AB-4F02-8FB9-0047DE64D142}" presName="textRect" presStyleLbl="revTx" presStyleIdx="0" presStyleCnt="3">
        <dgm:presLayoutVars>
          <dgm:chMax val="1"/>
          <dgm:chPref val="1"/>
        </dgm:presLayoutVars>
      </dgm:prSet>
      <dgm:spPr/>
    </dgm:pt>
    <dgm:pt modelId="{23502639-1686-4BD7-8ADB-B41F790FD6A4}" type="pres">
      <dgm:prSet presAssocID="{8259A049-17D9-4527-B9D2-E7136A9AFBFB}" presName="sibTrans" presStyleCnt="0"/>
      <dgm:spPr/>
    </dgm:pt>
    <dgm:pt modelId="{6FC32FFC-43D6-4C7F-92BA-C44CDDFE84B8}" type="pres">
      <dgm:prSet presAssocID="{88D37E26-3B1E-4C7C-9185-B16D29ADB46B}" presName="compNode" presStyleCnt="0"/>
      <dgm:spPr/>
    </dgm:pt>
    <dgm:pt modelId="{1AB55425-A3FC-43AB-B99B-44EE4B75C2C7}" type="pres">
      <dgm:prSet presAssocID="{88D37E26-3B1E-4C7C-9185-B16D29ADB46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70A42C5-1538-415C-93BE-257F41B0BAF6}" type="pres">
      <dgm:prSet presAssocID="{88D37E26-3B1E-4C7C-9185-B16D29ADB4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9AC0B5F-0E37-465A-BCB1-CB58B0C85D3C}" type="pres">
      <dgm:prSet presAssocID="{88D37E26-3B1E-4C7C-9185-B16D29ADB46B}" presName="spaceRect" presStyleCnt="0"/>
      <dgm:spPr/>
    </dgm:pt>
    <dgm:pt modelId="{50F31327-AC2A-4058-8BE5-6E686FCDD968}" type="pres">
      <dgm:prSet presAssocID="{88D37E26-3B1E-4C7C-9185-B16D29ADB46B}" presName="textRect" presStyleLbl="revTx" presStyleIdx="1" presStyleCnt="3">
        <dgm:presLayoutVars>
          <dgm:chMax val="1"/>
          <dgm:chPref val="1"/>
        </dgm:presLayoutVars>
      </dgm:prSet>
      <dgm:spPr/>
    </dgm:pt>
    <dgm:pt modelId="{70AE9516-D728-4A37-A207-63F4FFDB01E0}" type="pres">
      <dgm:prSet presAssocID="{58FDABC7-453B-469E-A9E5-20132A90D037}" presName="sibTrans" presStyleCnt="0"/>
      <dgm:spPr/>
    </dgm:pt>
    <dgm:pt modelId="{BE4924E9-32B6-4E6F-8B07-131BFF60779D}" type="pres">
      <dgm:prSet presAssocID="{BE5423CF-FEF3-4548-B5C6-A9A383F4395D}" presName="compNode" presStyleCnt="0"/>
      <dgm:spPr/>
    </dgm:pt>
    <dgm:pt modelId="{583545C7-22AB-400E-BC98-9AD8ED56C453}" type="pres">
      <dgm:prSet presAssocID="{BE5423CF-FEF3-4548-B5C6-A9A383F4395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1C70D5-DDE1-4D29-B4FB-21E8C6539022}" type="pres">
      <dgm:prSet presAssocID="{BE5423CF-FEF3-4548-B5C6-A9A383F439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5092070-AED1-4765-8F3C-77892A14E3DA}" type="pres">
      <dgm:prSet presAssocID="{BE5423CF-FEF3-4548-B5C6-A9A383F4395D}" presName="spaceRect" presStyleCnt="0"/>
      <dgm:spPr/>
    </dgm:pt>
    <dgm:pt modelId="{95055F13-615B-46CA-A70F-D60D8EFB45B3}" type="pres">
      <dgm:prSet presAssocID="{BE5423CF-FEF3-4548-B5C6-A9A383F439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200414C-004D-4DF9-B9D5-17A089F80C44}" type="presOf" srcId="{7B4288A3-32AB-4F02-8FB9-0047DE64D142}" destId="{EF545FDF-AC28-4CD3-8256-9C9FA4D2D4BB}" srcOrd="0" destOrd="0" presId="urn:microsoft.com/office/officeart/2018/5/layout/IconLeafLabelList"/>
    <dgm:cxn modelId="{A70BDA6F-33FE-49CC-A0F4-DDFB475BF356}" type="presOf" srcId="{BE5423CF-FEF3-4548-B5C6-A9A383F4395D}" destId="{95055F13-615B-46CA-A70F-D60D8EFB45B3}" srcOrd="0" destOrd="0" presId="urn:microsoft.com/office/officeart/2018/5/layout/IconLeafLabelList"/>
    <dgm:cxn modelId="{73CB027A-1440-406D-8455-D5642C25923E}" srcId="{F942235B-37AF-4DD5-BA61-7C5B1940F864}" destId="{88D37E26-3B1E-4C7C-9185-B16D29ADB46B}" srcOrd="1" destOrd="0" parTransId="{148858F7-1248-4043-8A96-06BC61781550}" sibTransId="{58FDABC7-453B-469E-A9E5-20132A90D037}"/>
    <dgm:cxn modelId="{C0A340C9-5D4B-45F7-AFAC-CFD36584E85C}" type="presOf" srcId="{88D37E26-3B1E-4C7C-9185-B16D29ADB46B}" destId="{50F31327-AC2A-4058-8BE5-6E686FCDD968}" srcOrd="0" destOrd="0" presId="urn:microsoft.com/office/officeart/2018/5/layout/IconLeafLabelList"/>
    <dgm:cxn modelId="{4053F8CB-D42E-4201-AFC0-FB59DB627D02}" srcId="{F942235B-37AF-4DD5-BA61-7C5B1940F864}" destId="{BE5423CF-FEF3-4548-B5C6-A9A383F4395D}" srcOrd="2" destOrd="0" parTransId="{BD9A8A09-32E8-4986-8B69-5074218DBCC3}" sibTransId="{34FD0176-287D-4393-9B5B-F51941CE0911}"/>
    <dgm:cxn modelId="{C5226BDF-8C86-4CEA-AE81-5F0BD10350F9}" type="presOf" srcId="{F942235B-37AF-4DD5-BA61-7C5B1940F864}" destId="{4EDA0770-5EA1-4D53-9A2C-4C2BCA636C49}" srcOrd="0" destOrd="0" presId="urn:microsoft.com/office/officeart/2018/5/layout/IconLeafLabelList"/>
    <dgm:cxn modelId="{C7A906E1-DDA1-4E37-B279-D692947DEF6E}" srcId="{F942235B-37AF-4DD5-BA61-7C5B1940F864}" destId="{7B4288A3-32AB-4F02-8FB9-0047DE64D142}" srcOrd="0" destOrd="0" parTransId="{3FB49D28-6773-4ECF-A9F8-80529E162098}" sibTransId="{8259A049-17D9-4527-B9D2-E7136A9AFBFB}"/>
    <dgm:cxn modelId="{CBD44860-6DE8-4138-931A-E2E15BCD1265}" type="presParOf" srcId="{4EDA0770-5EA1-4D53-9A2C-4C2BCA636C49}" destId="{A4C17606-B3CA-4F73-9597-AE5AD8821F1C}" srcOrd="0" destOrd="0" presId="urn:microsoft.com/office/officeart/2018/5/layout/IconLeafLabelList"/>
    <dgm:cxn modelId="{B72560C2-9995-4C74-B5FA-87338B3F239B}" type="presParOf" srcId="{A4C17606-B3CA-4F73-9597-AE5AD8821F1C}" destId="{AC89063A-4BB0-457E-B85F-3280061ECC23}" srcOrd="0" destOrd="0" presId="urn:microsoft.com/office/officeart/2018/5/layout/IconLeafLabelList"/>
    <dgm:cxn modelId="{58C2DD01-F4A0-472F-AC66-E36FC454CCC5}" type="presParOf" srcId="{A4C17606-B3CA-4F73-9597-AE5AD8821F1C}" destId="{AB2F9DB5-C28C-4D46-BFC6-43FF5FFA5FA8}" srcOrd="1" destOrd="0" presId="urn:microsoft.com/office/officeart/2018/5/layout/IconLeafLabelList"/>
    <dgm:cxn modelId="{A43BD611-566B-485E-A3D7-BE816B252372}" type="presParOf" srcId="{A4C17606-B3CA-4F73-9597-AE5AD8821F1C}" destId="{15C90D83-A1FF-41CF-A91D-72018E268605}" srcOrd="2" destOrd="0" presId="urn:microsoft.com/office/officeart/2018/5/layout/IconLeafLabelList"/>
    <dgm:cxn modelId="{5419BA2C-9165-44B2-A9B0-98358DB66C30}" type="presParOf" srcId="{A4C17606-B3CA-4F73-9597-AE5AD8821F1C}" destId="{EF545FDF-AC28-4CD3-8256-9C9FA4D2D4BB}" srcOrd="3" destOrd="0" presId="urn:microsoft.com/office/officeart/2018/5/layout/IconLeafLabelList"/>
    <dgm:cxn modelId="{86F3BE32-B365-4EFB-958D-7C4EA700DCDC}" type="presParOf" srcId="{4EDA0770-5EA1-4D53-9A2C-4C2BCA636C49}" destId="{23502639-1686-4BD7-8ADB-B41F790FD6A4}" srcOrd="1" destOrd="0" presId="urn:microsoft.com/office/officeart/2018/5/layout/IconLeafLabelList"/>
    <dgm:cxn modelId="{B7EAFEDB-18BB-4645-9966-FF5C658BE0F6}" type="presParOf" srcId="{4EDA0770-5EA1-4D53-9A2C-4C2BCA636C49}" destId="{6FC32FFC-43D6-4C7F-92BA-C44CDDFE84B8}" srcOrd="2" destOrd="0" presId="urn:microsoft.com/office/officeart/2018/5/layout/IconLeafLabelList"/>
    <dgm:cxn modelId="{CCF7E45C-66F0-42A8-B665-BA36FDDB4730}" type="presParOf" srcId="{6FC32FFC-43D6-4C7F-92BA-C44CDDFE84B8}" destId="{1AB55425-A3FC-43AB-B99B-44EE4B75C2C7}" srcOrd="0" destOrd="0" presId="urn:microsoft.com/office/officeart/2018/5/layout/IconLeafLabelList"/>
    <dgm:cxn modelId="{973B226A-FE9A-49EC-86F9-B2658889F158}" type="presParOf" srcId="{6FC32FFC-43D6-4C7F-92BA-C44CDDFE84B8}" destId="{570A42C5-1538-415C-93BE-257F41B0BAF6}" srcOrd="1" destOrd="0" presId="urn:microsoft.com/office/officeart/2018/5/layout/IconLeafLabelList"/>
    <dgm:cxn modelId="{6E69B86E-A1E2-431F-8FD0-E99F78E3F807}" type="presParOf" srcId="{6FC32FFC-43D6-4C7F-92BA-C44CDDFE84B8}" destId="{F9AC0B5F-0E37-465A-BCB1-CB58B0C85D3C}" srcOrd="2" destOrd="0" presId="urn:microsoft.com/office/officeart/2018/5/layout/IconLeafLabelList"/>
    <dgm:cxn modelId="{8DD2B58E-1DD4-447C-9B1C-CA0DAC49760E}" type="presParOf" srcId="{6FC32FFC-43D6-4C7F-92BA-C44CDDFE84B8}" destId="{50F31327-AC2A-4058-8BE5-6E686FCDD968}" srcOrd="3" destOrd="0" presId="urn:microsoft.com/office/officeart/2018/5/layout/IconLeafLabelList"/>
    <dgm:cxn modelId="{8979164F-F5B7-4E41-A068-02AED96AC5B8}" type="presParOf" srcId="{4EDA0770-5EA1-4D53-9A2C-4C2BCA636C49}" destId="{70AE9516-D728-4A37-A207-63F4FFDB01E0}" srcOrd="3" destOrd="0" presId="urn:microsoft.com/office/officeart/2018/5/layout/IconLeafLabelList"/>
    <dgm:cxn modelId="{50DCE8DF-01BD-43B5-964E-FE85C260F9D4}" type="presParOf" srcId="{4EDA0770-5EA1-4D53-9A2C-4C2BCA636C49}" destId="{BE4924E9-32B6-4E6F-8B07-131BFF60779D}" srcOrd="4" destOrd="0" presId="urn:microsoft.com/office/officeart/2018/5/layout/IconLeafLabelList"/>
    <dgm:cxn modelId="{FC0F8255-FF46-4FD4-97EC-491D34CA56C9}" type="presParOf" srcId="{BE4924E9-32B6-4E6F-8B07-131BFF60779D}" destId="{583545C7-22AB-400E-BC98-9AD8ED56C453}" srcOrd="0" destOrd="0" presId="urn:microsoft.com/office/officeart/2018/5/layout/IconLeafLabelList"/>
    <dgm:cxn modelId="{4328C5DF-2B7B-46CE-B2F8-3F213E5A0C72}" type="presParOf" srcId="{BE4924E9-32B6-4E6F-8B07-131BFF60779D}" destId="{0C1C70D5-DDE1-4D29-B4FB-21E8C6539022}" srcOrd="1" destOrd="0" presId="urn:microsoft.com/office/officeart/2018/5/layout/IconLeafLabelList"/>
    <dgm:cxn modelId="{79E04B21-F104-46F3-AE38-1D350F2BB73E}" type="presParOf" srcId="{BE4924E9-32B6-4E6F-8B07-131BFF60779D}" destId="{25092070-AED1-4765-8F3C-77892A14E3DA}" srcOrd="2" destOrd="0" presId="urn:microsoft.com/office/officeart/2018/5/layout/IconLeafLabelList"/>
    <dgm:cxn modelId="{D6592AB8-4F4B-4874-92AB-1D81BDBC86C1}" type="presParOf" srcId="{BE4924E9-32B6-4E6F-8B07-131BFF60779D}" destId="{95055F13-615B-46CA-A70F-D60D8EFB45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A010A-A995-4315-BE45-1AAC5772CA8B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1A6FB8-568B-4A82-A2CB-F213A5C22D7C}">
      <dgm:prSet/>
      <dgm:spPr/>
      <dgm:t>
        <a:bodyPr/>
        <a:lstStyle/>
        <a:p>
          <a:r>
            <a:rPr lang="en-US"/>
            <a:t>Explore</a:t>
          </a:r>
        </a:p>
      </dgm:t>
    </dgm:pt>
    <dgm:pt modelId="{EE9ABACA-EC0A-49BB-BDFA-1672D78C1CBC}" type="parTrans" cxnId="{4D2D2077-345C-43F3-BBC8-A1EABDE59A5C}">
      <dgm:prSet/>
      <dgm:spPr/>
      <dgm:t>
        <a:bodyPr/>
        <a:lstStyle/>
        <a:p>
          <a:endParaRPr lang="en-US"/>
        </a:p>
      </dgm:t>
    </dgm:pt>
    <dgm:pt modelId="{F70CC306-0E89-4753-A116-7A5B7FC08562}" type="sibTrans" cxnId="{4D2D2077-345C-43F3-BBC8-A1EABDE59A5C}">
      <dgm:prSet/>
      <dgm:spPr/>
      <dgm:t>
        <a:bodyPr/>
        <a:lstStyle/>
        <a:p>
          <a:endParaRPr lang="en-US"/>
        </a:p>
      </dgm:t>
    </dgm:pt>
    <dgm:pt modelId="{65B32C2A-F095-47DC-8BC9-A1095A0E2C96}">
      <dgm:prSet/>
      <dgm:spPr/>
      <dgm:t>
        <a:bodyPr/>
        <a:lstStyle/>
        <a:p>
          <a:r>
            <a:rPr lang="en-US"/>
            <a:t>Explore delay distributions by region/site/mode.</a:t>
          </a:r>
        </a:p>
      </dgm:t>
    </dgm:pt>
    <dgm:pt modelId="{B0F82AFF-BDB1-4268-8BB7-A45AF821604F}" type="parTrans" cxnId="{EC56D190-677F-49DA-A4C2-24175B6D6C4F}">
      <dgm:prSet/>
      <dgm:spPr/>
      <dgm:t>
        <a:bodyPr/>
        <a:lstStyle/>
        <a:p>
          <a:endParaRPr lang="en-US"/>
        </a:p>
      </dgm:t>
    </dgm:pt>
    <dgm:pt modelId="{241464E3-2226-4BC7-8BB5-C1253B09E656}" type="sibTrans" cxnId="{EC56D190-677F-49DA-A4C2-24175B6D6C4F}">
      <dgm:prSet/>
      <dgm:spPr/>
      <dgm:t>
        <a:bodyPr/>
        <a:lstStyle/>
        <a:p>
          <a:endParaRPr lang="en-US"/>
        </a:p>
      </dgm:t>
    </dgm:pt>
    <dgm:pt modelId="{FB4379C9-F59D-4185-94C1-D7158A0B3E7B}">
      <dgm:prSet/>
      <dgm:spPr/>
      <dgm:t>
        <a:bodyPr/>
        <a:lstStyle/>
        <a:p>
          <a:r>
            <a:rPr lang="en-US"/>
            <a:t>Aggregate</a:t>
          </a:r>
        </a:p>
      </dgm:t>
    </dgm:pt>
    <dgm:pt modelId="{01BAB89D-D807-4AB7-921C-85BF1E0FB49A}" type="parTrans" cxnId="{C47058D5-73F3-4E9B-A4A8-25DFCF5E7E8B}">
      <dgm:prSet/>
      <dgm:spPr/>
      <dgm:t>
        <a:bodyPr/>
        <a:lstStyle/>
        <a:p>
          <a:endParaRPr lang="en-US"/>
        </a:p>
      </dgm:t>
    </dgm:pt>
    <dgm:pt modelId="{C52A760E-8A88-4CF2-AE3A-27DB565FA577}" type="sibTrans" cxnId="{C47058D5-73F3-4E9B-A4A8-25DFCF5E7E8B}">
      <dgm:prSet/>
      <dgm:spPr/>
      <dgm:t>
        <a:bodyPr/>
        <a:lstStyle/>
        <a:p>
          <a:endParaRPr lang="en-US"/>
        </a:p>
      </dgm:t>
    </dgm:pt>
    <dgm:pt modelId="{748D92B5-A234-4776-AAD6-8F27B0B236E8}">
      <dgm:prSet/>
      <dgm:spPr/>
      <dgm:t>
        <a:bodyPr/>
        <a:lstStyle/>
        <a:p>
          <a:r>
            <a:rPr lang="en-US"/>
            <a:t>Aggregate invoices monthly; lines grouped by year; facet by mode.</a:t>
          </a:r>
        </a:p>
      </dgm:t>
    </dgm:pt>
    <dgm:pt modelId="{7D7501B3-D7C7-45D1-AE00-A51802584149}" type="parTrans" cxnId="{DACD88E9-A2F4-4C3A-91E2-9162F36DF782}">
      <dgm:prSet/>
      <dgm:spPr/>
      <dgm:t>
        <a:bodyPr/>
        <a:lstStyle/>
        <a:p>
          <a:endParaRPr lang="en-US"/>
        </a:p>
      </dgm:t>
    </dgm:pt>
    <dgm:pt modelId="{62FC56FF-BC76-4044-8501-AB818D77C6E7}" type="sibTrans" cxnId="{DACD88E9-A2F4-4C3A-91E2-9162F36DF782}">
      <dgm:prSet/>
      <dgm:spPr/>
      <dgm:t>
        <a:bodyPr/>
        <a:lstStyle/>
        <a:p>
          <a:endParaRPr lang="en-US"/>
        </a:p>
      </dgm:t>
    </dgm:pt>
    <dgm:pt modelId="{728D4454-A62F-4998-AB35-A04EC80D6A3E}">
      <dgm:prSet/>
      <dgm:spPr/>
      <dgm:t>
        <a:bodyPr/>
        <a:lstStyle/>
        <a:p>
          <a:r>
            <a:rPr lang="en-US"/>
            <a:t>Refine</a:t>
          </a:r>
        </a:p>
      </dgm:t>
    </dgm:pt>
    <dgm:pt modelId="{C9B6692B-AB74-4074-B86D-E7DF45EAC119}" type="parTrans" cxnId="{52FE3B15-EAEE-45BB-8930-C00729BA4967}">
      <dgm:prSet/>
      <dgm:spPr/>
      <dgm:t>
        <a:bodyPr/>
        <a:lstStyle/>
        <a:p>
          <a:endParaRPr lang="en-US"/>
        </a:p>
      </dgm:t>
    </dgm:pt>
    <dgm:pt modelId="{1D0F6C93-D146-42FF-9373-0659D704C535}" type="sibTrans" cxnId="{52FE3B15-EAEE-45BB-8930-C00729BA4967}">
      <dgm:prSet/>
      <dgm:spPr/>
      <dgm:t>
        <a:bodyPr/>
        <a:lstStyle/>
        <a:p>
          <a:endParaRPr lang="en-US"/>
        </a:p>
      </dgm:t>
    </dgm:pt>
    <dgm:pt modelId="{B07BC478-F7ED-4913-961D-6AA8109AD49A}">
      <dgm:prSet/>
      <dgm:spPr/>
      <dgm:t>
        <a:bodyPr/>
        <a:lstStyle/>
        <a:p>
          <a:r>
            <a:rPr lang="en-US"/>
            <a:t>Refine visuals and save PNGs for re‑use.</a:t>
          </a:r>
        </a:p>
      </dgm:t>
    </dgm:pt>
    <dgm:pt modelId="{AC98B7E8-93F6-4454-B39D-BE0983EE9A85}" type="parTrans" cxnId="{CDDB5BCB-2C83-466B-B2EC-A3A805614452}">
      <dgm:prSet/>
      <dgm:spPr/>
      <dgm:t>
        <a:bodyPr/>
        <a:lstStyle/>
        <a:p>
          <a:endParaRPr lang="en-US"/>
        </a:p>
      </dgm:t>
    </dgm:pt>
    <dgm:pt modelId="{04CACDC6-D7C7-4ED5-B46C-5D3F6B8B5357}" type="sibTrans" cxnId="{CDDB5BCB-2C83-466B-B2EC-A3A805614452}">
      <dgm:prSet/>
      <dgm:spPr/>
      <dgm:t>
        <a:bodyPr/>
        <a:lstStyle/>
        <a:p>
          <a:endParaRPr lang="en-US"/>
        </a:p>
      </dgm:t>
    </dgm:pt>
    <dgm:pt modelId="{397F79BD-2D70-4421-A2FD-5259F7D3D2E5}" type="pres">
      <dgm:prSet presAssocID="{6A1A010A-A995-4315-BE45-1AAC5772CA8B}" presName="Name0" presStyleCnt="0">
        <dgm:presLayoutVars>
          <dgm:dir/>
          <dgm:animLvl val="lvl"/>
          <dgm:resizeHandles val="exact"/>
        </dgm:presLayoutVars>
      </dgm:prSet>
      <dgm:spPr/>
    </dgm:pt>
    <dgm:pt modelId="{1DD28133-1D50-4C25-9A57-D53A174B57D7}" type="pres">
      <dgm:prSet presAssocID="{CF1A6FB8-568B-4A82-A2CB-F213A5C22D7C}" presName="composite" presStyleCnt="0"/>
      <dgm:spPr/>
    </dgm:pt>
    <dgm:pt modelId="{CF2C3767-8A15-4197-B660-59367BE7AB2F}" type="pres">
      <dgm:prSet presAssocID="{CF1A6FB8-568B-4A82-A2CB-F213A5C22D7C}" presName="parTx" presStyleLbl="alignNode1" presStyleIdx="0" presStyleCnt="3">
        <dgm:presLayoutVars>
          <dgm:chMax val="0"/>
          <dgm:chPref val="0"/>
        </dgm:presLayoutVars>
      </dgm:prSet>
      <dgm:spPr/>
    </dgm:pt>
    <dgm:pt modelId="{055E8169-C8BE-460A-B53D-52177C020831}" type="pres">
      <dgm:prSet presAssocID="{CF1A6FB8-568B-4A82-A2CB-F213A5C22D7C}" presName="desTx" presStyleLbl="alignAccFollowNode1" presStyleIdx="0" presStyleCnt="3">
        <dgm:presLayoutVars/>
      </dgm:prSet>
      <dgm:spPr/>
    </dgm:pt>
    <dgm:pt modelId="{5EA9AF6D-5826-4859-9794-9BE2D0D22748}" type="pres">
      <dgm:prSet presAssocID="{F70CC306-0E89-4753-A116-7A5B7FC08562}" presName="space" presStyleCnt="0"/>
      <dgm:spPr/>
    </dgm:pt>
    <dgm:pt modelId="{95E0357C-7466-49B3-9F44-C5BC83B28B8F}" type="pres">
      <dgm:prSet presAssocID="{FB4379C9-F59D-4185-94C1-D7158A0B3E7B}" presName="composite" presStyleCnt="0"/>
      <dgm:spPr/>
    </dgm:pt>
    <dgm:pt modelId="{E2087E07-61D0-43A1-B839-233F371D250F}" type="pres">
      <dgm:prSet presAssocID="{FB4379C9-F59D-4185-94C1-D7158A0B3E7B}" presName="parTx" presStyleLbl="alignNode1" presStyleIdx="1" presStyleCnt="3">
        <dgm:presLayoutVars>
          <dgm:chMax val="0"/>
          <dgm:chPref val="0"/>
        </dgm:presLayoutVars>
      </dgm:prSet>
      <dgm:spPr/>
    </dgm:pt>
    <dgm:pt modelId="{83C7DFA1-39EB-4333-A838-89CED52ACB96}" type="pres">
      <dgm:prSet presAssocID="{FB4379C9-F59D-4185-94C1-D7158A0B3E7B}" presName="desTx" presStyleLbl="alignAccFollowNode1" presStyleIdx="1" presStyleCnt="3">
        <dgm:presLayoutVars/>
      </dgm:prSet>
      <dgm:spPr/>
    </dgm:pt>
    <dgm:pt modelId="{C3220781-4C65-4998-9621-51588F3CA90C}" type="pres">
      <dgm:prSet presAssocID="{C52A760E-8A88-4CF2-AE3A-27DB565FA577}" presName="space" presStyleCnt="0"/>
      <dgm:spPr/>
    </dgm:pt>
    <dgm:pt modelId="{EBEBBFB1-9D77-4E8C-9B0C-342E166FE63F}" type="pres">
      <dgm:prSet presAssocID="{728D4454-A62F-4998-AB35-A04EC80D6A3E}" presName="composite" presStyleCnt="0"/>
      <dgm:spPr/>
    </dgm:pt>
    <dgm:pt modelId="{A08226DF-DD63-453E-8853-1C463611E9C5}" type="pres">
      <dgm:prSet presAssocID="{728D4454-A62F-4998-AB35-A04EC80D6A3E}" presName="parTx" presStyleLbl="alignNode1" presStyleIdx="2" presStyleCnt="3">
        <dgm:presLayoutVars>
          <dgm:chMax val="0"/>
          <dgm:chPref val="0"/>
        </dgm:presLayoutVars>
      </dgm:prSet>
      <dgm:spPr/>
    </dgm:pt>
    <dgm:pt modelId="{16EC2210-0BA4-4A7B-85E6-C31E2CB2F979}" type="pres">
      <dgm:prSet presAssocID="{728D4454-A62F-4998-AB35-A04EC80D6A3E}" presName="desTx" presStyleLbl="alignAccFollowNode1" presStyleIdx="2" presStyleCnt="3">
        <dgm:presLayoutVars/>
      </dgm:prSet>
      <dgm:spPr/>
    </dgm:pt>
  </dgm:ptLst>
  <dgm:cxnLst>
    <dgm:cxn modelId="{C98B8708-1AEB-4AEB-8066-DDFA5DFFB8A6}" type="presOf" srcId="{65B32C2A-F095-47DC-8BC9-A1095A0E2C96}" destId="{055E8169-C8BE-460A-B53D-52177C020831}" srcOrd="0" destOrd="0" presId="urn:microsoft.com/office/officeart/2016/7/layout/HorizontalActionList"/>
    <dgm:cxn modelId="{52FE3B15-EAEE-45BB-8930-C00729BA4967}" srcId="{6A1A010A-A995-4315-BE45-1AAC5772CA8B}" destId="{728D4454-A62F-4998-AB35-A04EC80D6A3E}" srcOrd="2" destOrd="0" parTransId="{C9B6692B-AB74-4074-B86D-E7DF45EAC119}" sibTransId="{1D0F6C93-D146-42FF-9373-0659D704C535}"/>
    <dgm:cxn modelId="{255E675F-DF95-42D2-9649-8D3BF72C5C34}" type="presOf" srcId="{728D4454-A62F-4998-AB35-A04EC80D6A3E}" destId="{A08226DF-DD63-453E-8853-1C463611E9C5}" srcOrd="0" destOrd="0" presId="urn:microsoft.com/office/officeart/2016/7/layout/HorizontalActionList"/>
    <dgm:cxn modelId="{4D2D2077-345C-43F3-BBC8-A1EABDE59A5C}" srcId="{6A1A010A-A995-4315-BE45-1AAC5772CA8B}" destId="{CF1A6FB8-568B-4A82-A2CB-F213A5C22D7C}" srcOrd="0" destOrd="0" parTransId="{EE9ABACA-EC0A-49BB-BDFA-1672D78C1CBC}" sibTransId="{F70CC306-0E89-4753-A116-7A5B7FC08562}"/>
    <dgm:cxn modelId="{FB8A5180-C250-4C6F-84EB-CDC749DB5A6B}" type="presOf" srcId="{6A1A010A-A995-4315-BE45-1AAC5772CA8B}" destId="{397F79BD-2D70-4421-A2FD-5259F7D3D2E5}" srcOrd="0" destOrd="0" presId="urn:microsoft.com/office/officeart/2016/7/layout/HorizontalActionList"/>
    <dgm:cxn modelId="{EC56D190-677F-49DA-A4C2-24175B6D6C4F}" srcId="{CF1A6FB8-568B-4A82-A2CB-F213A5C22D7C}" destId="{65B32C2A-F095-47DC-8BC9-A1095A0E2C96}" srcOrd="0" destOrd="0" parTransId="{B0F82AFF-BDB1-4268-8BB7-A45AF821604F}" sibTransId="{241464E3-2226-4BC7-8BB5-C1253B09E656}"/>
    <dgm:cxn modelId="{BB86ABAA-EC00-47E4-B704-49D6034F37EB}" type="presOf" srcId="{748D92B5-A234-4776-AAD6-8F27B0B236E8}" destId="{83C7DFA1-39EB-4333-A838-89CED52ACB96}" srcOrd="0" destOrd="0" presId="urn:microsoft.com/office/officeart/2016/7/layout/HorizontalActionList"/>
    <dgm:cxn modelId="{CDDB5BCB-2C83-466B-B2EC-A3A805614452}" srcId="{728D4454-A62F-4998-AB35-A04EC80D6A3E}" destId="{B07BC478-F7ED-4913-961D-6AA8109AD49A}" srcOrd="0" destOrd="0" parTransId="{AC98B7E8-93F6-4454-B39D-BE0983EE9A85}" sibTransId="{04CACDC6-D7C7-4ED5-B46C-5D3F6B8B5357}"/>
    <dgm:cxn modelId="{323F45D2-0BE9-45FE-8F63-CFF7B91674F7}" type="presOf" srcId="{CF1A6FB8-568B-4A82-A2CB-F213A5C22D7C}" destId="{CF2C3767-8A15-4197-B660-59367BE7AB2F}" srcOrd="0" destOrd="0" presId="urn:microsoft.com/office/officeart/2016/7/layout/HorizontalActionList"/>
    <dgm:cxn modelId="{C47058D5-73F3-4E9B-A4A8-25DFCF5E7E8B}" srcId="{6A1A010A-A995-4315-BE45-1AAC5772CA8B}" destId="{FB4379C9-F59D-4185-94C1-D7158A0B3E7B}" srcOrd="1" destOrd="0" parTransId="{01BAB89D-D807-4AB7-921C-85BF1E0FB49A}" sibTransId="{C52A760E-8A88-4CF2-AE3A-27DB565FA577}"/>
    <dgm:cxn modelId="{1DFF92DF-0D4F-42D1-BD47-27014F03F9D9}" type="presOf" srcId="{B07BC478-F7ED-4913-961D-6AA8109AD49A}" destId="{16EC2210-0BA4-4A7B-85E6-C31E2CB2F979}" srcOrd="0" destOrd="0" presId="urn:microsoft.com/office/officeart/2016/7/layout/HorizontalActionList"/>
    <dgm:cxn modelId="{DACD88E9-A2F4-4C3A-91E2-9162F36DF782}" srcId="{FB4379C9-F59D-4185-94C1-D7158A0B3E7B}" destId="{748D92B5-A234-4776-AAD6-8F27B0B236E8}" srcOrd="0" destOrd="0" parTransId="{7D7501B3-D7C7-45D1-AE00-A51802584149}" sibTransId="{62FC56FF-BC76-4044-8501-AB818D77C6E7}"/>
    <dgm:cxn modelId="{1D4181FF-EBCA-47A9-9CE4-6A37CB636BE8}" type="presOf" srcId="{FB4379C9-F59D-4185-94C1-D7158A0B3E7B}" destId="{E2087E07-61D0-43A1-B839-233F371D250F}" srcOrd="0" destOrd="0" presId="urn:microsoft.com/office/officeart/2016/7/layout/HorizontalActionList"/>
    <dgm:cxn modelId="{D6E71C8E-19A5-48D8-94EB-B88FA54D748B}" type="presParOf" srcId="{397F79BD-2D70-4421-A2FD-5259F7D3D2E5}" destId="{1DD28133-1D50-4C25-9A57-D53A174B57D7}" srcOrd="0" destOrd="0" presId="urn:microsoft.com/office/officeart/2016/7/layout/HorizontalActionList"/>
    <dgm:cxn modelId="{98443EA9-9908-4220-B6AE-29266B963628}" type="presParOf" srcId="{1DD28133-1D50-4C25-9A57-D53A174B57D7}" destId="{CF2C3767-8A15-4197-B660-59367BE7AB2F}" srcOrd="0" destOrd="0" presId="urn:microsoft.com/office/officeart/2016/7/layout/HorizontalActionList"/>
    <dgm:cxn modelId="{1ECB0B5A-0450-4167-BA3F-4C1E45B53A54}" type="presParOf" srcId="{1DD28133-1D50-4C25-9A57-D53A174B57D7}" destId="{055E8169-C8BE-460A-B53D-52177C020831}" srcOrd="1" destOrd="0" presId="urn:microsoft.com/office/officeart/2016/7/layout/HorizontalActionList"/>
    <dgm:cxn modelId="{E1E1F00A-1B7D-4CF3-8631-BE09A635C8B9}" type="presParOf" srcId="{397F79BD-2D70-4421-A2FD-5259F7D3D2E5}" destId="{5EA9AF6D-5826-4859-9794-9BE2D0D22748}" srcOrd="1" destOrd="0" presId="urn:microsoft.com/office/officeart/2016/7/layout/HorizontalActionList"/>
    <dgm:cxn modelId="{81C907F6-685A-49E2-9995-25D6258161F9}" type="presParOf" srcId="{397F79BD-2D70-4421-A2FD-5259F7D3D2E5}" destId="{95E0357C-7466-49B3-9F44-C5BC83B28B8F}" srcOrd="2" destOrd="0" presId="urn:microsoft.com/office/officeart/2016/7/layout/HorizontalActionList"/>
    <dgm:cxn modelId="{34148CF1-9497-4F63-9F99-FF7CEBE57105}" type="presParOf" srcId="{95E0357C-7466-49B3-9F44-C5BC83B28B8F}" destId="{E2087E07-61D0-43A1-B839-233F371D250F}" srcOrd="0" destOrd="0" presId="urn:microsoft.com/office/officeart/2016/7/layout/HorizontalActionList"/>
    <dgm:cxn modelId="{7F56B9E2-0130-416E-A495-9850BF6AD051}" type="presParOf" srcId="{95E0357C-7466-49B3-9F44-C5BC83B28B8F}" destId="{83C7DFA1-39EB-4333-A838-89CED52ACB96}" srcOrd="1" destOrd="0" presId="urn:microsoft.com/office/officeart/2016/7/layout/HorizontalActionList"/>
    <dgm:cxn modelId="{29341042-E526-4FFD-BA02-C4AAF6CE176E}" type="presParOf" srcId="{397F79BD-2D70-4421-A2FD-5259F7D3D2E5}" destId="{C3220781-4C65-4998-9621-51588F3CA90C}" srcOrd="3" destOrd="0" presId="urn:microsoft.com/office/officeart/2016/7/layout/HorizontalActionList"/>
    <dgm:cxn modelId="{2B51D9B4-E2C3-485F-9ABF-C9212D33E6D0}" type="presParOf" srcId="{397F79BD-2D70-4421-A2FD-5259F7D3D2E5}" destId="{EBEBBFB1-9D77-4E8C-9B0C-342E166FE63F}" srcOrd="4" destOrd="0" presId="urn:microsoft.com/office/officeart/2016/7/layout/HorizontalActionList"/>
    <dgm:cxn modelId="{B37A2217-F4B7-4C22-88A8-0DA4BD0ACFCE}" type="presParOf" srcId="{EBEBBFB1-9D77-4E8C-9B0C-342E166FE63F}" destId="{A08226DF-DD63-453E-8853-1C463611E9C5}" srcOrd="0" destOrd="0" presId="urn:microsoft.com/office/officeart/2016/7/layout/HorizontalActionList"/>
    <dgm:cxn modelId="{A00713A7-EA96-4879-BAB6-A75E6AFAE37A}" type="presParOf" srcId="{EBEBBFB1-9D77-4E8C-9B0C-342E166FE63F}" destId="{16EC2210-0BA4-4A7B-85E6-C31E2CB2F97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9063A-4BB0-457E-B85F-3280061ECC23}">
      <dsp:nvSpPr>
        <dsp:cNvPr id="0" name=""/>
        <dsp:cNvSpPr/>
      </dsp:nvSpPr>
      <dsp:spPr>
        <a:xfrm>
          <a:off x="460998" y="97573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F9DB5-C28C-4D46-BFC6-43FF5FFA5FA8}">
      <dsp:nvSpPr>
        <dsp:cNvPr id="0" name=""/>
        <dsp:cNvSpPr/>
      </dsp:nvSpPr>
      <dsp:spPr>
        <a:xfrm>
          <a:off x="709623" y="1224364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5FDF-AC28-4CD3-8256-9C9FA4D2D4BB}">
      <dsp:nvSpPr>
        <dsp:cNvPr id="0" name=""/>
        <dsp:cNvSpPr/>
      </dsp:nvSpPr>
      <dsp:spPr>
        <a:xfrm>
          <a:off x="88060" y="2505739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Are invoice delays different by transportation mode?</a:t>
          </a:r>
          <a:endParaRPr lang="en-US" sz="1300" kern="1200"/>
        </a:p>
      </dsp:txBody>
      <dsp:txXfrm>
        <a:off x="88060" y="2505739"/>
        <a:ext cx="1912500" cy="720000"/>
      </dsp:txXfrm>
    </dsp:sp>
    <dsp:sp modelId="{1AB55425-A3FC-43AB-B99B-44EE4B75C2C7}">
      <dsp:nvSpPr>
        <dsp:cNvPr id="0" name=""/>
        <dsp:cNvSpPr/>
      </dsp:nvSpPr>
      <dsp:spPr>
        <a:xfrm>
          <a:off x="2708185" y="97573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A42C5-1538-415C-93BE-257F41B0BAF6}">
      <dsp:nvSpPr>
        <dsp:cNvPr id="0" name=""/>
        <dsp:cNvSpPr/>
      </dsp:nvSpPr>
      <dsp:spPr>
        <a:xfrm>
          <a:off x="2956810" y="1224364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31327-AC2A-4058-8BE5-6E686FCDD968}">
      <dsp:nvSpPr>
        <dsp:cNvPr id="0" name=""/>
        <dsp:cNvSpPr/>
      </dsp:nvSpPr>
      <dsp:spPr>
        <a:xfrm>
          <a:off x="2335248" y="2505739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Do invoice amounts show trend/seasonality for forecasting?</a:t>
          </a:r>
          <a:endParaRPr lang="en-US" sz="1300" kern="1200"/>
        </a:p>
      </dsp:txBody>
      <dsp:txXfrm>
        <a:off x="2335248" y="2505739"/>
        <a:ext cx="1912500" cy="720000"/>
      </dsp:txXfrm>
    </dsp:sp>
    <dsp:sp modelId="{583545C7-22AB-400E-BC98-9AD8ED56C453}">
      <dsp:nvSpPr>
        <dsp:cNvPr id="0" name=""/>
        <dsp:cNvSpPr/>
      </dsp:nvSpPr>
      <dsp:spPr>
        <a:xfrm>
          <a:off x="4955373" y="97573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C70D5-DDE1-4D29-B4FB-21E8C6539022}">
      <dsp:nvSpPr>
        <dsp:cNvPr id="0" name=""/>
        <dsp:cNvSpPr/>
      </dsp:nvSpPr>
      <dsp:spPr>
        <a:xfrm>
          <a:off x="5203998" y="1224364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55F13-615B-46CA-A70F-D60D8EFB45B3}">
      <dsp:nvSpPr>
        <dsp:cNvPr id="0" name=""/>
        <dsp:cNvSpPr/>
      </dsp:nvSpPr>
      <dsp:spPr>
        <a:xfrm>
          <a:off x="4582436" y="2505739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What rules stabilize accruals and monthly expectations?</a:t>
          </a:r>
          <a:endParaRPr lang="en-US" sz="1300" kern="1200"/>
        </a:p>
      </dsp:txBody>
      <dsp:txXfrm>
        <a:off x="4582436" y="2505739"/>
        <a:ext cx="19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C3767-8A15-4197-B660-59367BE7AB2F}">
      <dsp:nvSpPr>
        <dsp:cNvPr id="0" name=""/>
        <dsp:cNvSpPr/>
      </dsp:nvSpPr>
      <dsp:spPr>
        <a:xfrm>
          <a:off x="6887" y="870267"/>
          <a:ext cx="2072318" cy="621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759" tIns="163759" rIns="163759" bIns="163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Explore</a:t>
          </a:r>
        </a:p>
      </dsp:txBody>
      <dsp:txXfrm>
        <a:off x="6887" y="870267"/>
        <a:ext cx="2072318" cy="621695"/>
      </dsp:txXfrm>
    </dsp:sp>
    <dsp:sp modelId="{055E8169-C8BE-460A-B53D-52177C020831}">
      <dsp:nvSpPr>
        <dsp:cNvPr id="0" name=""/>
        <dsp:cNvSpPr/>
      </dsp:nvSpPr>
      <dsp:spPr>
        <a:xfrm>
          <a:off x="6887" y="1491962"/>
          <a:ext cx="2072318" cy="1989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699" tIns="204699" rIns="204699" bIns="20469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delay distributions by region/site/mode.</a:t>
          </a:r>
        </a:p>
      </dsp:txBody>
      <dsp:txXfrm>
        <a:off x="6887" y="1491962"/>
        <a:ext cx="2072318" cy="1989106"/>
      </dsp:txXfrm>
    </dsp:sp>
    <dsp:sp modelId="{E2087E07-61D0-43A1-B839-233F371D250F}">
      <dsp:nvSpPr>
        <dsp:cNvPr id="0" name=""/>
        <dsp:cNvSpPr/>
      </dsp:nvSpPr>
      <dsp:spPr>
        <a:xfrm>
          <a:off x="2187100" y="870267"/>
          <a:ext cx="2072318" cy="621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759" tIns="163759" rIns="163759" bIns="163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Aggregate</a:t>
          </a:r>
        </a:p>
      </dsp:txBody>
      <dsp:txXfrm>
        <a:off x="2187100" y="870267"/>
        <a:ext cx="2072318" cy="621695"/>
      </dsp:txXfrm>
    </dsp:sp>
    <dsp:sp modelId="{83C7DFA1-39EB-4333-A838-89CED52ACB96}">
      <dsp:nvSpPr>
        <dsp:cNvPr id="0" name=""/>
        <dsp:cNvSpPr/>
      </dsp:nvSpPr>
      <dsp:spPr>
        <a:xfrm>
          <a:off x="2187100" y="1491962"/>
          <a:ext cx="2072318" cy="1989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699" tIns="204699" rIns="204699" bIns="20469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Aggregate invoices monthly; lines grouped by year; facet by mode.</a:t>
          </a:r>
        </a:p>
      </dsp:txBody>
      <dsp:txXfrm>
        <a:off x="2187100" y="1491962"/>
        <a:ext cx="2072318" cy="1989106"/>
      </dsp:txXfrm>
    </dsp:sp>
    <dsp:sp modelId="{A08226DF-DD63-453E-8853-1C463611E9C5}">
      <dsp:nvSpPr>
        <dsp:cNvPr id="0" name=""/>
        <dsp:cNvSpPr/>
      </dsp:nvSpPr>
      <dsp:spPr>
        <a:xfrm>
          <a:off x="4367313" y="870267"/>
          <a:ext cx="2072318" cy="621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759" tIns="163759" rIns="163759" bIns="163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Refine</a:t>
          </a:r>
        </a:p>
      </dsp:txBody>
      <dsp:txXfrm>
        <a:off x="4367313" y="870267"/>
        <a:ext cx="2072318" cy="621695"/>
      </dsp:txXfrm>
    </dsp:sp>
    <dsp:sp modelId="{16EC2210-0BA4-4A7B-85E6-C31E2CB2F979}">
      <dsp:nvSpPr>
        <dsp:cNvPr id="0" name=""/>
        <dsp:cNvSpPr/>
      </dsp:nvSpPr>
      <dsp:spPr>
        <a:xfrm>
          <a:off x="4367313" y="1491962"/>
          <a:ext cx="2072318" cy="1989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699" tIns="204699" rIns="204699" bIns="20469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Refine visuals and save PNGs for re‑use.</a:t>
          </a:r>
        </a:p>
      </dsp:txBody>
      <dsp:txXfrm>
        <a:off x="4367313" y="1491962"/>
        <a:ext cx="2072318" cy="1989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41A2C-DC52-4920-9121-732A836C3741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95F8D-4568-4806-8A82-784A0148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5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5F8D-4568-4806-8A82-784A01482C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96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4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6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337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5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2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bus depot">
            <a:extLst>
              <a:ext uri="{FF2B5EF4-FFF2-40B4-BE49-F238E27FC236}">
                <a16:creationId xmlns:a16="http://schemas.microsoft.com/office/drawing/2014/main" id="{17C1AB02-4702-5470-3EDC-22777CA3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20" y="-2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>
            <a:normAutofit/>
          </a:bodyPr>
          <a:lstStyle/>
          <a:p>
            <a:r>
              <a:rPr lang="en-US" sz="5600"/>
              <a:t>OM 621 — Transportation Analytics (Assignments 2 &amp; 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Brenda Laime Jalil · Advanced Visual Analytics · Fall 2025</a:t>
            </a:r>
          </a:p>
        </p:txBody>
      </p:sp>
      <p:pic>
        <p:nvPicPr>
          <p:cNvPr id="17" name="intro">
            <a:hlinkClick r:id="" action="ppaction://media"/>
            <a:extLst>
              <a:ext uri="{FF2B5EF4-FFF2-40B4-BE49-F238E27FC236}">
                <a16:creationId xmlns:a16="http://schemas.microsoft.com/office/drawing/2014/main" id="{B1F7634F-D667-3753-A951-1C857B448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7"/>
    </mc:Choice>
    <mc:Fallback>
      <p:transition spd="slow" advTm="9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32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9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t>Data to add</a:t>
            </a:r>
          </a:p>
          <a:p>
            <a:pPr lvl="1"/>
            <a:r>
              <a:t>Carrier, contract terms</a:t>
            </a:r>
          </a:p>
          <a:p>
            <a:pPr lvl="1"/>
            <a:r>
              <a:t>Holiday/port calendars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t>Operationalize</a:t>
            </a:r>
          </a:p>
          <a:p>
            <a:pPr lvl="1"/>
            <a:r>
              <a:t>Alert when predicted delay &gt; 45 days</a:t>
            </a:r>
          </a:p>
          <a:p>
            <a:pPr lvl="1"/>
            <a:r>
              <a:t>Automate monthly pipeline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53BA8D-E666-5534-3B9E-F35B0ED26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6"/>
    </mc:Choice>
    <mc:Fallback>
      <p:transition spd="slow" advTm="1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GitHub: github.com/Brendalaime/om621_assignments</a:t>
            </a:r>
          </a:p>
          <a:p>
            <a:r>
              <a:t>Portfolio: brendalaime.github.io/om621-assignments/</a:t>
            </a:r>
          </a:p>
          <a:p>
            <a:r>
              <a:t>Notebook: notebooks/OM621_A2_A3_Combined.ipynb</a:t>
            </a:r>
          </a:p>
          <a:p>
            <a:r>
              <a:t>PBIX: pbi/OM621_Assignment4.pbix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Happy to open the notebook or dashboard for Q&amp;A.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A63417-AEC3-0390-3B65-DA469B620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4"/>
    </mc:Choice>
    <mc:Fallback>
      <p:transition spd="slow" advTm="18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this matters — Problem &amp; 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Invoices can lag weeks to months after shipments.</a:t>
            </a:r>
          </a:p>
          <a:p>
            <a:r>
              <a:t>Stakeholders: Director of Supply Chain, finance, ops analysts.</a:t>
            </a:r>
          </a:p>
          <a:p>
            <a:r>
              <a:t>Goal: understand WHEN invoices land and HOW costs move.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467076-0EFD-D0A2-CD0F-8967E7BA4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07"/>
    </mc:Choice>
    <mc:Fallback>
      <p:transition spd="slow" advTm="1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>
            <a:normAutofit/>
          </a:bodyPr>
          <a:lstStyle/>
          <a:p>
            <a:r>
              <a:t>My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B1320D-7847-46BD-D515-03E293611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309444"/>
              </p:ext>
            </p:extLst>
          </p:nvPr>
        </p:nvGraphicFramePr>
        <p:xfrm>
          <a:off x="946547" y="2013054"/>
          <a:ext cx="6582997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23B771-E87B-9A9E-53C3-C0C95C408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8"/>
    </mc:Choice>
    <mc:Fallback>
      <p:transition spd="slow" advTm="1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&amp;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t>Dataset (2022–2024)</a:t>
            </a:r>
          </a:p>
          <a:p>
            <a:pPr lvl="1"/>
            <a:r>
              <a:t>site, mode, region, destination</a:t>
            </a:r>
          </a:p>
          <a:p>
            <a:pPr lvl="1"/>
            <a:r>
              <a:t>shipping_date, invoice_date</a:t>
            </a:r>
          </a:p>
          <a:p>
            <a:pPr lvl="1"/>
            <a:r>
              <a:t>usda_invoice_amount (USD)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t>Processing</a:t>
            </a:r>
          </a:p>
          <a:p>
            <a:pPr lvl="1"/>
            <a:r>
              <a:t>Parsed dates; delay = invoice − ship (days)</a:t>
            </a:r>
          </a:p>
          <a:p>
            <a:pPr lvl="1"/>
            <a:r>
              <a:t>Fixed typo: parcel_grund → parcel_ground</a:t>
            </a:r>
          </a:p>
          <a:p>
            <a:pPr lvl="1"/>
            <a:r>
              <a:t>Human‑readable mode labels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BFBB55-92DA-2289-692C-B3318B40B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4"/>
    </mc:Choice>
    <mc:Fallback>
      <p:transition spd="slow" advTm="26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D62818-1698-679D-F594-340882A3A7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6404" y="1828801"/>
          <a:ext cx="644652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Visual #1 — Delay by Mode (ordered boxplot)</a:t>
            </a:r>
          </a:p>
        </p:txBody>
      </p:sp>
      <p:sp>
        <p:nvSpPr>
          <p:cNvPr id="3" name="Rectangle 2"/>
          <p:cNvSpPr/>
          <p:nvPr/>
        </p:nvSpPr>
        <p:spPr>
          <a:xfrm>
            <a:off x="674914" y="1942012"/>
            <a:ext cx="7315200" cy="4114800"/>
          </a:xfrm>
          <a:prstGeom prst="rect">
            <a:avLst/>
          </a:prstGeom>
          <a:solidFill>
            <a:srgbClr val="E6E6E6"/>
          </a:solidFill>
          <a:ln>
            <a:solidFill>
              <a:srgbClr val="A0A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/>
            </a:pPr>
            <a:r>
              <a:t>Insert: delay_dist_by_mode.png (containers slower + wider tails).</a:t>
            </a:r>
          </a:p>
        </p:txBody>
      </p:sp>
      <p:pic>
        <p:nvPicPr>
          <p:cNvPr id="5" name="Picture 4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717E533-D089-1BDD-DD4C-9FEE46649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2" y="1865811"/>
            <a:ext cx="7489371" cy="449362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9AACC9-6CCB-2506-3590-D9C3BF817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4"/>
    </mc:Choice>
    <mc:Fallback>
      <p:transition spd="slow" advTm="2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Visual #2 — Invoice Time Series by Mode</a:t>
            </a:r>
          </a:p>
        </p:txBody>
      </p:sp>
      <p:pic>
        <p:nvPicPr>
          <p:cNvPr id="5" name="Picture 4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EFFC6B38-B34C-C698-452A-8E281913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4" y="1691322"/>
            <a:ext cx="7600952" cy="434340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600723-4255-1451-C661-30D278EB9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2"/>
    </mc:Choice>
    <mc:Fallback>
      <p:transition spd="slow" advTm="2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Findings →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dirty="0"/>
              <a:t>Findings</a:t>
            </a:r>
          </a:p>
          <a:p>
            <a:pPr lvl="1"/>
            <a:r>
              <a:rPr dirty="0"/>
              <a:t>Right‑skewed delays; mode is key.</a:t>
            </a:r>
          </a:p>
          <a:p>
            <a:pPr lvl="1"/>
            <a:r>
              <a:rPr dirty="0"/>
              <a:t>Containers trend upward; parcel/air flatter.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dirty="0"/>
              <a:t>Actions</a:t>
            </a:r>
          </a:p>
          <a:p>
            <a:pPr lvl="1"/>
            <a:r>
              <a:rPr dirty="0"/>
              <a:t>Accruals: median delay by mode + buffer for containers.</a:t>
            </a:r>
          </a:p>
          <a:p>
            <a:pPr lvl="1"/>
            <a:r>
              <a:rPr dirty="0"/>
              <a:t>Forecast per‑mode (seasonal month baseline + recent trend).</a:t>
            </a:r>
          </a:p>
          <a:p>
            <a:pPr lvl="1"/>
            <a:r>
              <a:rPr dirty="0"/>
              <a:t>Sum mode forecasts to total; monitor outliers.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43A077-9D08-6350-78D1-CA63CA64F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94"/>
    </mc:Choice>
    <mc:Fallback>
      <p:transition spd="slow" advTm="3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276" y="365760"/>
            <a:ext cx="7269480" cy="1325562"/>
          </a:xfrm>
        </p:spPr>
        <p:txBody>
          <a:bodyPr>
            <a:normAutofit/>
          </a:bodyPr>
          <a:lstStyle/>
          <a:p>
            <a:r>
              <a:rPr dirty="0"/>
              <a:t>Power BI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6E93D-142F-EC98-E86F-6F3FDBB18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C5EFEA7-8991-B9BB-E145-0F77E765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76" y="1828801"/>
            <a:ext cx="6667648" cy="4351337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223CDD-0A36-E5C5-F4A5-FDCDE0F23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3"/>
    </mc:Choice>
    <mc:Fallback>
      <p:transition spd="slow" advTm="25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58</TotalTime>
  <Words>361</Words>
  <Application>Microsoft Office PowerPoint</Application>
  <PresentationFormat>On-screen Show (4:3)</PresentationFormat>
  <Paragraphs>53</Paragraphs>
  <Slides>12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Century Schoolbook</vt:lpstr>
      <vt:lpstr>Wingdings 2</vt:lpstr>
      <vt:lpstr>View</vt:lpstr>
      <vt:lpstr>OM 621 — Transportation Analytics (Assignments 2 &amp; 3)</vt:lpstr>
      <vt:lpstr>Why this matters — Problem &amp; Stakeholders</vt:lpstr>
      <vt:lpstr>My Questions</vt:lpstr>
      <vt:lpstr>Data &amp; Setup</vt:lpstr>
      <vt:lpstr>Method</vt:lpstr>
      <vt:lpstr>Key Visual #1 — Delay by Mode (ordered boxplot)</vt:lpstr>
      <vt:lpstr>Key Visual #2 — Invoice Time Series by Mode</vt:lpstr>
      <vt:lpstr>Findings → Action</vt:lpstr>
      <vt:lpstr>Power BI</vt:lpstr>
      <vt:lpstr>What’s next</vt:lpstr>
      <vt:lpstr>Links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brenda Laime</dc:creator>
  <cp:keywords/>
  <dc:description>generated using python-pptx</dc:description>
  <cp:lastModifiedBy>brenda Laime</cp:lastModifiedBy>
  <cp:revision>2</cp:revision>
  <dcterms:created xsi:type="dcterms:W3CDTF">2013-01-27T09:14:16Z</dcterms:created>
  <dcterms:modified xsi:type="dcterms:W3CDTF">2025-12-12T20:51:52Z</dcterms:modified>
  <cp:category/>
</cp:coreProperties>
</file>